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704" r:id="rId2"/>
  </p:sldMasterIdLst>
  <p:notesMasterIdLst>
    <p:notesMasterId r:id="rId46"/>
  </p:notesMasterIdLst>
  <p:sldIdLst>
    <p:sldId id="256" r:id="rId3"/>
    <p:sldId id="28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71" r:id="rId12"/>
    <p:sldId id="272" r:id="rId13"/>
    <p:sldId id="273" r:id="rId14"/>
    <p:sldId id="315" r:id="rId15"/>
    <p:sldId id="283" r:id="rId16"/>
    <p:sldId id="289" r:id="rId17"/>
    <p:sldId id="324" r:id="rId18"/>
    <p:sldId id="290" r:id="rId19"/>
    <p:sldId id="292" r:id="rId20"/>
    <p:sldId id="291" r:id="rId21"/>
    <p:sldId id="293" r:id="rId22"/>
    <p:sldId id="294" r:id="rId23"/>
    <p:sldId id="295" r:id="rId24"/>
    <p:sldId id="319" r:id="rId25"/>
    <p:sldId id="274" r:id="rId26"/>
    <p:sldId id="275" r:id="rId27"/>
    <p:sldId id="276" r:id="rId28"/>
    <p:sldId id="277" r:id="rId29"/>
    <p:sldId id="278" r:id="rId30"/>
    <p:sldId id="296" r:id="rId31"/>
    <p:sldId id="321" r:id="rId32"/>
    <p:sldId id="301" r:id="rId33"/>
    <p:sldId id="304" r:id="rId34"/>
    <p:sldId id="323" r:id="rId35"/>
    <p:sldId id="325" r:id="rId36"/>
    <p:sldId id="297" r:id="rId37"/>
    <p:sldId id="299" r:id="rId38"/>
    <p:sldId id="326" r:id="rId39"/>
    <p:sldId id="298" r:id="rId40"/>
    <p:sldId id="300" r:id="rId41"/>
    <p:sldId id="303" r:id="rId42"/>
    <p:sldId id="306" r:id="rId43"/>
    <p:sldId id="308" r:id="rId44"/>
    <p:sldId id="310" r:id="rId45"/>
  </p:sldIdLst>
  <p:sldSz cx="9144000" cy="6858000" type="screen4x3"/>
  <p:notesSz cx="6858000" cy="9144000"/>
  <p:embeddedFontLst>
    <p:embeddedFont>
      <p:font typeface="Aharoni" panose="02010803020104030203" pitchFamily="2" charset="-79"/>
      <p:bold r:id="rId47"/>
    </p:embeddedFont>
    <p:embeddedFont>
      <p:font typeface="Algerian" panose="04020705040A02060702" pitchFamily="82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entury Gothic" panose="020B0502020202020204" pitchFamily="34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iAtr+cmHXHE5FMdj/fG+JkyqoHy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nantha Priya" initials="AP" lastIdx="1" clrIdx="0">
    <p:extLst>
      <p:ext uri="{19B8F6BF-5375-455C-9EA6-DF929625EA0E}">
        <p15:presenceInfo xmlns:p15="http://schemas.microsoft.com/office/powerpoint/2012/main" userId="3317d7fb7be487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11T13:27:19.75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88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939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6488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3679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0182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6908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7381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63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9240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744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8419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081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04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838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9491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011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892176" y="2911261"/>
            <a:ext cx="65817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892177" y="3402014"/>
            <a:ext cx="65835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-166687" y="1717814"/>
            <a:ext cx="5135700" cy="4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174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3868913" y="3305102"/>
            <a:ext cx="5775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564313" y="346801"/>
            <a:ext cx="5775300" cy="6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596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4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4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9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3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23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18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81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21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95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64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63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 rtl="0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504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396877" y="1154114"/>
            <a:ext cx="19272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 rtl="0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 rtl="0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2476502" y="1154114"/>
            <a:ext cx="19287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 rtl="0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 rtl="0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457200" y="1223740"/>
            <a:ext cx="822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4645027" y="1535114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457202" y="1176568"/>
            <a:ext cx="3008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 rtl="0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5335708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1792288" y="5108806"/>
            <a:ext cx="5486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8069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3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8861326" y="6543652"/>
            <a:ext cx="422400" cy="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469900" y="992188"/>
            <a:ext cx="85041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414339" y="6670419"/>
            <a:ext cx="268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59751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5353996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5" Type="http://schemas.microsoft.com/office/2007/relationships/hdphoto" Target="../media/hdphoto4.wdp"/><Relationship Id="rId4" Type="http://schemas.openxmlformats.org/officeDocument/2006/relationships/image" Target="../media/image54.png"/><Relationship Id="rId9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-118170" y="651287"/>
            <a:ext cx="89868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sym typeface="Verdana"/>
              </a:rPr>
              <a:t>Cluster Analysis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u="sng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Group 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lang="en-US" sz="20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Mentor Name: </a:t>
            </a:r>
            <a:r>
              <a:rPr lang="en-US" sz="2000" b="1" i="0" u="none" strike="noStrike" cap="none" dirty="0" err="1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Rajashekar</a:t>
            </a:r>
            <a:r>
              <a:rPr lang="en-US" sz="20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0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Date: 22-11-2023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5FE011-36BF-AD47-D574-E51BFE021661}"/>
              </a:ext>
            </a:extLst>
          </p:cNvPr>
          <p:cNvSpPr/>
          <p:nvPr/>
        </p:nvSpPr>
        <p:spPr>
          <a:xfrm>
            <a:off x="1882588" y="2339789"/>
            <a:ext cx="5378824" cy="294042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Channabasava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Abhishek Dwivedi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Mohammad Abdul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Gouse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Ranjeet Kumar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Gandamalla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Aravind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/>
            <a:endParaRPr lang="en-IN" dirty="0"/>
          </a:p>
        </p:txBody>
      </p:sp>
      <p:pic>
        <p:nvPicPr>
          <p:cNvPr id="5" name="Google Shape;333;p1">
            <a:extLst>
              <a:ext uri="{FF2B5EF4-FFF2-40B4-BE49-F238E27FC236}">
                <a16:creationId xmlns:a16="http://schemas.microsoft.com/office/drawing/2014/main" id="{6A39EC8B-4950-98E8-1D7D-0AC3D70016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7566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15ECF-CC66-9932-A63E-C4789D31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8" y="1392690"/>
            <a:ext cx="7989442" cy="4369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534259" y="585554"/>
            <a:ext cx="592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Heatmap to Visualize Null Values in 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E553B-FDCB-AA41-AB25-19A7476D1615}"/>
              </a:ext>
            </a:extLst>
          </p:cNvPr>
          <p:cNvSpPr txBox="1"/>
          <p:nvPr/>
        </p:nvSpPr>
        <p:spPr>
          <a:xfrm>
            <a:off x="938233" y="6168741"/>
            <a:ext cx="6996953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Hours to do tax and Business tax rate are having high null values</a:t>
            </a:r>
          </a:p>
        </p:txBody>
      </p:sp>
    </p:spTree>
    <p:extLst>
      <p:ext uri="{BB962C8B-B14F-4D97-AF65-F5344CB8AC3E}">
        <p14:creationId xmlns:p14="http://schemas.microsoft.com/office/powerpoint/2010/main" val="201326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926368" y="385721"/>
            <a:ext cx="671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Histograms to visualize the distribution of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DFD2A-F643-C439-9A4C-824F448A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4" y="1142883"/>
            <a:ext cx="2917861" cy="228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E6BD3-F280-3C81-78CA-44A2124F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176" y="1142883"/>
            <a:ext cx="2917861" cy="2286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AF96B-DD4C-8E39-C5FD-1D2409AD9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876" y="4215006"/>
            <a:ext cx="2922929" cy="2286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7634A2-A3FC-144D-36C6-029054F5A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65" y="4215006"/>
            <a:ext cx="2917861" cy="2286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09F6C1-FAA7-8798-1FF4-94E15B104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534" y="4215006"/>
            <a:ext cx="2917861" cy="2286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2F72D9-8D64-2D36-15FA-4625673E0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6637" y="1142883"/>
            <a:ext cx="2917862" cy="23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6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620492" y="457837"/>
            <a:ext cx="63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Histograms to visualize the distribution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F1C6F-D8F0-0D6F-4438-48C911CF3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05" y="1282149"/>
            <a:ext cx="2917862" cy="2302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DFF87-BD0C-D522-E1D9-E70797C2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539" y="1277430"/>
            <a:ext cx="2917862" cy="2302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2577C-1E62-96AB-6A32-5809AEDF8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401" y="1277430"/>
            <a:ext cx="2917863" cy="2302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AC4438-FCF4-36E8-724C-4D543FFBE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05" y="4244788"/>
            <a:ext cx="2917862" cy="23020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71AC91-361B-BDCA-2494-CC79E16F4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7656" y="4235348"/>
            <a:ext cx="2917862" cy="23115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4AD9B-998B-3BEA-F7A0-D537CECD1B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5517" y="4235348"/>
            <a:ext cx="2819752" cy="23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CCC4D-5279-DD62-9957-43881E3C63CB}"/>
              </a:ext>
            </a:extLst>
          </p:cNvPr>
          <p:cNvSpPr txBox="1"/>
          <p:nvPr/>
        </p:nvSpPr>
        <p:spPr>
          <a:xfrm>
            <a:off x="444236" y="834890"/>
            <a:ext cx="8385999" cy="58785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Helvetica Neue"/>
              </a:rPr>
              <a:t>Data Distribution:  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lending_interest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GDP,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population_total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co2_emission,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days_to_start_business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tourism_inbound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energy_usage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tourism_outbound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features are highly skewed.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 Neue"/>
              </a:rPr>
              <a:t>Range and Spread:</a:t>
            </a:r>
            <a:r>
              <a:rPr lang="en-US" sz="1600" dirty="0">
                <a:latin typeface="Helvetica Neue"/>
              </a:rPr>
              <a:t> By observing the width of the histogram, we can understand the range and spread of the data.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 Neue"/>
              </a:rPr>
              <a:t>Outliers: </a:t>
            </a:r>
            <a:r>
              <a:rPr lang="en-US" sz="1600" dirty="0">
                <a:latin typeface="Helvetica Neue"/>
              </a:rPr>
              <a:t>Histograms can help identify outliers, which are data points that significantly deviate from the majority of the data. </a:t>
            </a:r>
            <a:r>
              <a:rPr lang="en-US" sz="1600" dirty="0" err="1">
                <a:latin typeface="Helvetica Neue"/>
              </a:rPr>
              <a:t>B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usiness_tax_rate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have high outliers.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1" dirty="0">
              <a:latin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C055-2DCD-F073-1A0C-839F36726A25}"/>
              </a:ext>
            </a:extLst>
          </p:cNvPr>
          <p:cNvSpPr txBox="1"/>
          <p:nvPr/>
        </p:nvSpPr>
        <p:spPr>
          <a:xfrm>
            <a:off x="1669550" y="275045"/>
            <a:ext cx="58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57FD4-98B4-383E-E01D-D5CAFDAF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36" y="4319298"/>
            <a:ext cx="2917861" cy="228611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01415D-ED21-711C-E34F-376BF447CCF6}"/>
              </a:ext>
            </a:extLst>
          </p:cNvPr>
          <p:cNvSpPr/>
          <p:nvPr/>
        </p:nvSpPr>
        <p:spPr>
          <a:xfrm>
            <a:off x="3751729" y="5916156"/>
            <a:ext cx="1640541" cy="6892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30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0" y="267199"/>
            <a:ext cx="8503149" cy="83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600" b="1" dirty="0">
                <a:latin typeface="Helvetica Neue"/>
              </a:rPr>
              <a:t>Exploratory Data Analysis (EDA)</a:t>
            </a:r>
            <a:endParaRPr sz="3600" b="1" dirty="0">
              <a:latin typeface="Helvetica Neue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EE6D1-EA4E-6D03-674A-40BCC8FCE7A1}"/>
              </a:ext>
            </a:extLst>
          </p:cNvPr>
          <p:cNvSpPr txBox="1"/>
          <p:nvPr/>
        </p:nvSpPr>
        <p:spPr>
          <a:xfrm>
            <a:off x="656260" y="1233726"/>
            <a:ext cx="3505667" cy="5023842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4300" indent="0">
              <a:buNone/>
            </a:pPr>
            <a:endParaRPr lang="en-IN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" indent="0">
              <a:buNone/>
            </a:pP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" indent="0">
              <a:buNone/>
            </a:pPr>
            <a:r>
              <a:rPr lang="en-IN" sz="20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114300" indent="0">
              <a:buNone/>
            </a:pPr>
            <a:r>
              <a:rPr lang="en-IN" sz="2800" dirty="0">
                <a:latin typeface="Aharoni" panose="02010803020104030203" pitchFamily="2" charset="-79"/>
                <a:cs typeface="Aharoni" panose="02010803020104030203" pitchFamily="2" charset="-79"/>
              </a:rPr>
              <a:t>Box plot representing that there are outliers in some of the columns of the data</a:t>
            </a:r>
          </a:p>
          <a:p>
            <a:pPr marL="114300" indent="0">
              <a:buNone/>
            </a:pPr>
            <a:endParaRPr lang="en-IN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" indent="0">
              <a:buNone/>
            </a:pPr>
            <a:endParaRPr lang="en-IN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EE792-5BC8-96E7-3384-6BD8692DF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51" y="938986"/>
            <a:ext cx="3881971" cy="576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76C97A-0BBB-729C-5AF9-263B672B22CF}"/>
              </a:ext>
            </a:extLst>
          </p:cNvPr>
          <p:cNvSpPr txBox="1"/>
          <p:nvPr/>
        </p:nvSpPr>
        <p:spPr>
          <a:xfrm>
            <a:off x="-958436" y="1528299"/>
            <a:ext cx="57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</a:rPr>
              <a:t>Box Plot</a:t>
            </a:r>
            <a:endParaRPr lang="en-IN" sz="2800" b="1" u="sng" dirty="0"/>
          </a:p>
        </p:txBody>
      </p:sp>
    </p:spTree>
    <p:extLst>
      <p:ext uri="{BB962C8B-B14F-4D97-AF65-F5344CB8AC3E}">
        <p14:creationId xmlns:p14="http://schemas.microsoft.com/office/powerpoint/2010/main" val="206318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13C72A-B91D-A87F-FCD4-9833A3C61A1B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942B4F-3444-1D23-78D4-687F2E7407AE}"/>
              </a:ext>
            </a:extLst>
          </p:cNvPr>
          <p:cNvSpPr/>
          <p:nvPr/>
        </p:nvSpPr>
        <p:spPr>
          <a:xfrm>
            <a:off x="685800" y="1323475"/>
            <a:ext cx="3886200" cy="52191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i="0" dirty="0">
                <a:solidFill>
                  <a:srgbClr val="000000"/>
                </a:solidFill>
                <a:effectLst/>
                <a:latin typeface="Helvetica Neue"/>
              </a:rPr>
              <a:t>High Outliers</a:t>
            </a:r>
          </a:p>
          <a:p>
            <a:pPr algn="ctr"/>
            <a:endParaRPr lang="en-IN" sz="1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business_tax_rate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co2_emission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days_to_start_business</a:t>
            </a:r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energy_usage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GDP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health_exp%_GDP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health_exp_percapita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hours_to_do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tax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population_total</a:t>
            </a:r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tourism_inbound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tourism_outbound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284FAC-3576-6B92-0774-4D564C9B6B91}"/>
              </a:ext>
            </a:extLst>
          </p:cNvPr>
          <p:cNvSpPr/>
          <p:nvPr/>
        </p:nvSpPr>
        <p:spPr>
          <a:xfrm>
            <a:off x="4902868" y="1323475"/>
            <a:ext cx="3886200" cy="521918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Helvetica Neue"/>
              </a:rPr>
              <a:t>Few Outliers</a:t>
            </a:r>
          </a:p>
          <a:p>
            <a:pPr algn="ctr"/>
            <a:endParaRPr lang="en-US" sz="1800" b="1" dirty="0">
              <a:solidFill>
                <a:srgbClr val="000000"/>
              </a:solidFill>
              <a:latin typeface="Helvetica Neue"/>
            </a:endParaRPr>
          </a:p>
          <a:p>
            <a:pPr algn="ctr"/>
            <a:endParaRPr lang="en-US" sz="1800" b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infant_mortality_rate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life_expectancy_female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life_expectancy_male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moble_phone_usage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population_15_64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population_65+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endParaRPr lang="en-IN" sz="16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8530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Features Engineering</a:t>
            </a:r>
          </a:p>
        </p:txBody>
      </p:sp>
    </p:spTree>
    <p:extLst>
      <p:ext uri="{BB962C8B-B14F-4D97-AF65-F5344CB8AC3E}">
        <p14:creationId xmlns:p14="http://schemas.microsoft.com/office/powerpoint/2010/main" val="272971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14C7A9-81ED-5599-A615-0EA22FD85EB9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E510328-4399-8088-05DD-F3BEFF8EE5BC}"/>
              </a:ext>
            </a:extLst>
          </p:cNvPr>
          <p:cNvSpPr/>
          <p:nvPr/>
        </p:nvSpPr>
        <p:spPr>
          <a:xfrm>
            <a:off x="1054772" y="3068052"/>
            <a:ext cx="7259063" cy="1780674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800" kern="1200" dirty="0">
              <a:solidFill>
                <a:schemeClr val="dk1"/>
              </a:solidFill>
              <a:latin typeface="Century Gothic"/>
              <a:ea typeface="+mn-ea"/>
            </a:endParaRPr>
          </a:p>
          <a:p>
            <a:r>
              <a:rPr lang="en-IN" sz="1800" kern="1200" dirty="0">
                <a:solidFill>
                  <a:schemeClr val="dk1"/>
                </a:solidFill>
                <a:latin typeface="Century Gothic"/>
                <a:ea typeface="+mn-ea"/>
              </a:rPr>
              <a:t>max(Business Tax Rate) is around 340% , which means paying 340 rupees as tax for every 100 rupees profit. The global highest Business Tax Rate is around 55% , so assuming the max value to be 60% and replacing all the </a:t>
            </a:r>
            <a:r>
              <a:rPr lang="en-IN" sz="1800" kern="1200" dirty="0" err="1">
                <a:solidFill>
                  <a:schemeClr val="dk1"/>
                </a:solidFill>
                <a:latin typeface="Century Gothic"/>
                <a:ea typeface="+mn-ea"/>
              </a:rPr>
              <a:t>ouliers</a:t>
            </a:r>
            <a:r>
              <a:rPr lang="en-IN" sz="1800" kern="1200" dirty="0">
                <a:solidFill>
                  <a:schemeClr val="dk1"/>
                </a:solidFill>
                <a:latin typeface="Century Gothic"/>
                <a:ea typeface="+mn-ea"/>
              </a:rPr>
              <a:t> (i.e., above 60%) with </a:t>
            </a:r>
            <a:r>
              <a:rPr lang="en-IN" sz="1800" kern="1200" dirty="0" err="1">
                <a:solidFill>
                  <a:schemeClr val="dk1"/>
                </a:solidFill>
                <a:latin typeface="Century Gothic"/>
                <a:ea typeface="+mn-ea"/>
              </a:rPr>
              <a:t>np.nan</a:t>
            </a:r>
            <a:r>
              <a:rPr lang="en-IN" sz="1800" kern="1200" dirty="0">
                <a:solidFill>
                  <a:schemeClr val="dk1"/>
                </a:solidFill>
                <a:latin typeface="Century Gothic"/>
                <a:ea typeface="+mn-ea"/>
              </a:rPr>
              <a:t> and will fill them later using imputation techniques.</a:t>
            </a:r>
            <a:endParaRPr lang="en-IN" sz="1800" dirty="0"/>
          </a:p>
          <a:p>
            <a:pPr algn="ctr"/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E5EA3-C637-BE22-16B4-3FA44A1C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2" y="1257656"/>
            <a:ext cx="7220958" cy="152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68CAC0-BBF2-4913-485E-2CB24AAB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2" y="5134909"/>
            <a:ext cx="7220958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978F7-CA05-AD94-77F1-290D12F7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61" y="1153356"/>
            <a:ext cx="7259063" cy="14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DAF19A-47C2-2B94-9321-7F2F3116908B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606F395-8C06-24C6-2C68-6BF340495E1C}"/>
              </a:ext>
            </a:extLst>
          </p:cNvPr>
          <p:cNvSpPr/>
          <p:nvPr/>
        </p:nvSpPr>
        <p:spPr>
          <a:xfrm>
            <a:off x="1030709" y="2764189"/>
            <a:ext cx="7259063" cy="2036412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kern="1200" dirty="0">
                <a:latin typeface="Century Gothic"/>
              </a:rPr>
              <a:t>max(Days to Start Business) is 694 days. Accounting 18-20 business days a month it takes like around 3 years , comparing it to real time global values, the max time required to start a business is around 50 days. Based on the boxplot assuming the max days to start a business is 80 days and replacing all the outliers with </a:t>
            </a:r>
            <a:r>
              <a:rPr lang="en-US" sz="1600" kern="1200" dirty="0" err="1">
                <a:latin typeface="Century Gothic"/>
              </a:rPr>
              <a:t>np.nan</a:t>
            </a:r>
            <a:r>
              <a:rPr lang="en-US" sz="1600" kern="1200" dirty="0">
                <a:latin typeface="Century Gothic"/>
              </a:rPr>
              <a:t> and will figure a way to fill them up with sensible number later based on all other parameters</a:t>
            </a:r>
          </a:p>
          <a:p>
            <a:pPr algn="ctr"/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D8B29-BF51-BA43-BBCC-95CC0FBA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90" y="5201007"/>
            <a:ext cx="725906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C48BC87-4FD0-DF1F-6E28-11E7A26A6AEA}"/>
              </a:ext>
            </a:extLst>
          </p:cNvPr>
          <p:cNvSpPr/>
          <p:nvPr/>
        </p:nvSpPr>
        <p:spPr>
          <a:xfrm>
            <a:off x="743405" y="3149988"/>
            <a:ext cx="7849695" cy="1494201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kern="1200" dirty="0">
                <a:latin typeface="Century Gothic"/>
              </a:rPr>
              <a:t>Based on the boxplot assuming 600 hours as max (hours to do tax ) and replacing all the outliers with </a:t>
            </a:r>
            <a:r>
              <a:rPr lang="en-US" sz="1800" kern="1200" dirty="0" err="1">
                <a:latin typeface="Century Gothic"/>
              </a:rPr>
              <a:t>np.nan</a:t>
            </a:r>
            <a:r>
              <a:rPr lang="en-US" sz="1800" kern="1200" dirty="0">
                <a:latin typeface="Century Gothic"/>
              </a:rPr>
              <a:t> and will figure a way to fill them up with sensible number later based on all other parameters.</a:t>
            </a:r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D8379-7413-BDF6-70F7-D3A866E1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5" y="1374834"/>
            <a:ext cx="7849695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73228A-E9A4-554E-A4CA-873E5B7D21AE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FA152-8690-4B77-208F-FEE8D5C0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4" y="4971787"/>
            <a:ext cx="784969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0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90ED8-D7AC-4883-5B16-B9B6F873876B}"/>
              </a:ext>
            </a:extLst>
          </p:cNvPr>
          <p:cNvSpPr txBox="1"/>
          <p:nvPr/>
        </p:nvSpPr>
        <p:spPr>
          <a:xfrm>
            <a:off x="1216157" y="724390"/>
            <a:ext cx="7451089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altLang="en-US" sz="3600" b="1" dirty="0">
                <a:solidFill>
                  <a:srgbClr val="002776"/>
                </a:solidFill>
                <a:latin typeface="Verdana"/>
                <a:ea typeface="Verdana"/>
              </a:rPr>
              <a:t>Clustering</a:t>
            </a:r>
            <a:endParaRPr lang="en-IN" sz="3600" b="1" dirty="0">
              <a:solidFill>
                <a:srgbClr val="002776"/>
              </a:solidFill>
              <a:latin typeface="Verdana"/>
              <a:ea typeface="Verdana"/>
            </a:endParaRPr>
          </a:p>
        </p:txBody>
      </p:sp>
      <p:pic>
        <p:nvPicPr>
          <p:cNvPr id="4" name="Content Placeholder 1" descr="7cp">
            <a:extLst>
              <a:ext uri="{FF2B5EF4-FFF2-40B4-BE49-F238E27FC236}">
                <a16:creationId xmlns:a16="http://schemas.microsoft.com/office/drawing/2014/main" id="{D25B2C45-1BAA-B7C2-1951-FB4636F4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85" y="1525794"/>
            <a:ext cx="7451090" cy="4872466"/>
          </a:xfrm>
          <a:prstGeom prst="rect">
            <a:avLst/>
          </a:prstGeom>
        </p:spPr>
      </p:pic>
      <p:pic>
        <p:nvPicPr>
          <p:cNvPr id="2" name="Google Shape;333;p1">
            <a:extLst>
              <a:ext uri="{FF2B5EF4-FFF2-40B4-BE49-F238E27FC236}">
                <a16:creationId xmlns:a16="http://schemas.microsoft.com/office/drawing/2014/main" id="{E2524E34-7B52-5574-C3E0-81602E59CB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7566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0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2C66B-836B-9C48-DC4E-90057E76DB25}"/>
              </a:ext>
            </a:extLst>
          </p:cNvPr>
          <p:cNvSpPr txBox="1"/>
          <p:nvPr/>
        </p:nvSpPr>
        <p:spPr>
          <a:xfrm>
            <a:off x="830179" y="653915"/>
            <a:ext cx="7519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Country &amp; Feature wise Mean Imputation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967AD-9C65-3981-67A1-A23423CDDB63}"/>
              </a:ext>
            </a:extLst>
          </p:cNvPr>
          <p:cNvSpPr txBox="1"/>
          <p:nvPr/>
        </p:nvSpPr>
        <p:spPr>
          <a:xfrm>
            <a:off x="830179" y="1634044"/>
            <a:ext cx="3224463" cy="4469487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sz="1800" b="1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 algn="l"/>
            <a:r>
              <a:rPr lang="en-US" sz="1800" b="1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Imputing missing values with country and feature wise mean, as if the imputation is done through the mean of feature may mislead the data.</a:t>
            </a:r>
          </a:p>
          <a:p>
            <a:pPr algn="l"/>
            <a:endParaRPr lang="en-US" sz="1800" b="1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 algn="l"/>
            <a:r>
              <a:rPr lang="en-US" sz="1800" b="1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Afghanistan doesn’t have any values. So,  for that we performed median.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E7B3E-6B51-6ADF-8ECC-F946E526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5" y="1285419"/>
            <a:ext cx="3898232" cy="53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45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557CCC-526C-EA24-4E5C-674A10138218}"/>
              </a:ext>
            </a:extLst>
          </p:cNvPr>
          <p:cNvSpPr txBox="1"/>
          <p:nvPr/>
        </p:nvSpPr>
        <p:spPr>
          <a:xfrm>
            <a:off x="2358190" y="592070"/>
            <a:ext cx="4487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Median Imputation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33030-91A1-30EB-EC07-67041F6984DE}"/>
              </a:ext>
            </a:extLst>
          </p:cNvPr>
          <p:cNvSpPr txBox="1"/>
          <p:nvPr/>
        </p:nvSpPr>
        <p:spPr>
          <a:xfrm>
            <a:off x="1106905" y="1411342"/>
            <a:ext cx="3705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dirty="0">
              <a:latin typeface="Helvetica Neue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Whichever countries having null values for the entire feature, imputing those countries with median value of that feature from all the countries.</a:t>
            </a:r>
          </a:p>
          <a:p>
            <a:pPr algn="l"/>
            <a:endParaRPr lang="en-US" b="1" dirty="0"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304B2E6A-7DD9-4418-930B-924085BE1769}"/>
              </a:ext>
            </a:extLst>
          </p:cNvPr>
          <p:cNvSpPr/>
          <p:nvPr/>
        </p:nvSpPr>
        <p:spPr>
          <a:xfrm>
            <a:off x="715879" y="5249262"/>
            <a:ext cx="7429500" cy="1235760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Tried with KNN Imputation as well for whichever countries having null values for the entire feature, but median imputation is giving better results, hence going ahead with median imputation</a:t>
            </a:r>
          </a:p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74D1C1-D781-C9B1-839E-274BC877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8" y="1411342"/>
            <a:ext cx="3116178" cy="37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74BD7-89EE-CA80-3966-579AB53F6314}"/>
              </a:ext>
            </a:extLst>
          </p:cNvPr>
          <p:cNvSpPr txBox="1"/>
          <p:nvPr/>
        </p:nvSpPr>
        <p:spPr>
          <a:xfrm>
            <a:off x="2033336" y="592070"/>
            <a:ext cx="60037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Data Transformations</a:t>
            </a:r>
          </a:p>
          <a:p>
            <a:pPr algn="l"/>
            <a:endParaRPr lang="en-IN" sz="2800" b="1" kern="1200" dirty="0">
              <a:solidFill>
                <a:schemeClr val="dk1"/>
              </a:solidFill>
              <a:latin typeface="Century Gothic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4F12-D523-0CDD-3B96-68B6AD51D3FE}"/>
              </a:ext>
            </a:extLst>
          </p:cNvPr>
          <p:cNvSpPr txBox="1"/>
          <p:nvPr/>
        </p:nvSpPr>
        <p:spPr>
          <a:xfrm>
            <a:off x="3248529" y="1703159"/>
            <a:ext cx="2863512" cy="4259342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1200" dirty="0">
                <a:latin typeface="Century Gothic"/>
              </a:rPr>
              <a:t> Applying log transformation for </a:t>
            </a:r>
            <a:r>
              <a:rPr lang="en-IN" sz="1600" b="1" kern="1200" dirty="0" err="1">
                <a:latin typeface="Century Gothic"/>
              </a:rPr>
              <a:t>lending_interest</a:t>
            </a:r>
            <a:r>
              <a:rPr lang="en-IN" sz="1600" b="1" kern="1200" dirty="0">
                <a:latin typeface="Century Gothic"/>
              </a:rPr>
              <a:t> </a:t>
            </a:r>
            <a:r>
              <a:rPr lang="en-IN" sz="1800" b="1" kern="1200" dirty="0">
                <a:latin typeface="Century Gothic"/>
              </a:rPr>
              <a:t>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1200" dirty="0">
                <a:latin typeface="Century Gothic"/>
              </a:rPr>
              <a:t>  Applying Square root transformation for </a:t>
            </a:r>
            <a:r>
              <a:rPr lang="en-IN" sz="1600" b="1" kern="1200" dirty="0">
                <a:latin typeface="Century Gothic"/>
              </a:rPr>
              <a:t>'GDP', 'co2_emission', '</a:t>
            </a:r>
            <a:r>
              <a:rPr lang="en-IN" sz="1600" b="1" kern="1200" dirty="0" err="1">
                <a:latin typeface="Century Gothic"/>
              </a:rPr>
              <a:t>population_total</a:t>
            </a:r>
            <a:r>
              <a:rPr lang="en-IN" sz="1600" b="1" kern="1200" dirty="0">
                <a:latin typeface="Century Gothic"/>
              </a:rPr>
              <a:t>', '</a:t>
            </a:r>
            <a:r>
              <a:rPr lang="en-IN" sz="1600" b="1" kern="1200" dirty="0" err="1">
                <a:latin typeface="Century Gothic"/>
              </a:rPr>
              <a:t>energy_usage</a:t>
            </a:r>
            <a:r>
              <a:rPr lang="en-IN" sz="1600" b="1" kern="1200" dirty="0">
                <a:latin typeface="Century Gothic"/>
              </a:rPr>
              <a:t>', '</a:t>
            </a:r>
            <a:r>
              <a:rPr lang="en-IN" sz="1600" b="1" kern="1200" dirty="0" err="1">
                <a:latin typeface="Century Gothic"/>
              </a:rPr>
              <a:t>tourism_inbound</a:t>
            </a:r>
            <a:r>
              <a:rPr lang="en-IN" sz="1600" b="1" kern="1200" dirty="0">
                <a:latin typeface="Century Gothic"/>
              </a:rPr>
              <a:t>', '</a:t>
            </a:r>
            <a:r>
              <a:rPr lang="en-IN" sz="1600" b="1" kern="1200" dirty="0" err="1">
                <a:latin typeface="Century Gothic"/>
              </a:rPr>
              <a:t>tourism_outbound</a:t>
            </a:r>
            <a:r>
              <a:rPr lang="en-IN" sz="1600" b="1" kern="1200" dirty="0">
                <a:latin typeface="Century Gothic"/>
              </a:rPr>
              <a:t>' </a:t>
            </a:r>
            <a:r>
              <a:rPr lang="en-IN" sz="1800" b="1" kern="1200" dirty="0">
                <a:latin typeface="Century Gothic"/>
              </a:rPr>
              <a:t>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132B2-3EF7-B1B3-B5FF-DECC7E8A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311456" y="1600200"/>
            <a:ext cx="2490537" cy="4665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028644-531C-A2F2-222C-77F1324E83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42007" y="1600200"/>
            <a:ext cx="2810267" cy="46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Visualization </a:t>
            </a:r>
          </a:p>
        </p:txBody>
      </p:sp>
    </p:spTree>
    <p:extLst>
      <p:ext uri="{BB962C8B-B14F-4D97-AF65-F5344CB8AC3E}">
        <p14:creationId xmlns:p14="http://schemas.microsoft.com/office/powerpoint/2010/main" val="84052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80763" y="486601"/>
            <a:ext cx="58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Top 30 Countries with Highest GDP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F682D-6D7B-52A6-75DE-DEF6412FA181}"/>
              </a:ext>
            </a:extLst>
          </p:cNvPr>
          <p:cNvSpPr txBox="1"/>
          <p:nvPr/>
        </p:nvSpPr>
        <p:spPr>
          <a:xfrm>
            <a:off x="145550" y="3788744"/>
            <a:ext cx="58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Top 30 Countries with Lowest GDP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92B9-0329-8059-D139-55933D35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77" y="986675"/>
            <a:ext cx="8636445" cy="2702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CF500-E0D5-07A7-3446-ABE291613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77" y="4132804"/>
            <a:ext cx="8636445" cy="2702104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9522D6F-4074-98C4-6ECD-6C66C6594D1A}"/>
              </a:ext>
            </a:extLst>
          </p:cNvPr>
          <p:cNvSpPr/>
          <p:nvPr/>
        </p:nvSpPr>
        <p:spPr>
          <a:xfrm>
            <a:off x="5985663" y="2474259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US have high GDP and Marshall islands have low GDP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824875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392656" y="618081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Highest Energy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5E857-66F0-6154-C974-47569251CDB3}"/>
              </a:ext>
            </a:extLst>
          </p:cNvPr>
          <p:cNvSpPr txBox="1"/>
          <p:nvPr/>
        </p:nvSpPr>
        <p:spPr>
          <a:xfrm>
            <a:off x="513699" y="3806896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Lowest Energy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458DB-C6C6-AC42-B2FD-0DB20513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99" y="1000134"/>
            <a:ext cx="8693597" cy="2701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0CE3B-0A66-7A1A-3DCC-FCB86D22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99" y="4145450"/>
            <a:ext cx="8693597" cy="2701707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A9C0E16-0FE8-23FA-64F4-6B57158C1DFE}"/>
              </a:ext>
            </a:extLst>
          </p:cNvPr>
          <p:cNvSpPr/>
          <p:nvPr/>
        </p:nvSpPr>
        <p:spPr>
          <a:xfrm>
            <a:off x="6126436" y="2350987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China have highest energy usage and Guam have lowest energy usage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424803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704350" y="654868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Highest Tourism Inbound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79B6-6000-9FF1-5026-556BE02108D6}"/>
              </a:ext>
            </a:extLst>
          </p:cNvPr>
          <p:cNvSpPr txBox="1"/>
          <p:nvPr/>
        </p:nvSpPr>
        <p:spPr>
          <a:xfrm>
            <a:off x="612910" y="3775581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Lowest Tourism Inbound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45EDA-9668-823F-41E5-9145031A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29" y="993422"/>
            <a:ext cx="8598342" cy="2701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F09C63-E1F6-9EA1-3FDB-96591B069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29" y="4114135"/>
            <a:ext cx="8598342" cy="2701710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8604D90-710B-9973-5BFE-5D36DF97EBFF}"/>
              </a:ext>
            </a:extLst>
          </p:cNvPr>
          <p:cNvSpPr/>
          <p:nvPr/>
        </p:nvSpPr>
        <p:spPr>
          <a:xfrm>
            <a:off x="6126436" y="2350987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US have highest t</a:t>
            </a:r>
            <a:r>
              <a:rPr lang="en-IN" sz="1800" b="1" dirty="0" err="1"/>
              <a:t>ourism</a:t>
            </a:r>
            <a:r>
              <a:rPr lang="en-IN" sz="1800" b="1" dirty="0"/>
              <a:t> Inbound </a:t>
            </a:r>
            <a:r>
              <a:rPr lang="en-US" sz="1800" b="1" dirty="0"/>
              <a:t>and Burundi have lowest energy usage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28715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427490" y="634154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Highest Tourism Outbound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79B6-6000-9FF1-5026-556BE02108D6}"/>
              </a:ext>
            </a:extLst>
          </p:cNvPr>
          <p:cNvSpPr txBox="1"/>
          <p:nvPr/>
        </p:nvSpPr>
        <p:spPr>
          <a:xfrm>
            <a:off x="389999" y="3708137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Lowest Tourism Outbound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7E8F6-FB13-FC99-4425-BA831CE9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51" y="1006430"/>
            <a:ext cx="8655495" cy="2701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CC0E2-F7E3-962D-EF3B-01A42866F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50" y="4114135"/>
            <a:ext cx="8655495" cy="2701707"/>
          </a:xfrm>
          <a:prstGeom prst="rect">
            <a:avLst/>
          </a:prstGeom>
        </p:spPr>
      </p:pic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597293F8-1750-2D52-4FCF-63A6BCEB936D}"/>
              </a:ext>
            </a:extLst>
          </p:cNvPr>
          <p:cNvSpPr/>
          <p:nvPr/>
        </p:nvSpPr>
        <p:spPr>
          <a:xfrm>
            <a:off x="6126436" y="2350987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US have highest t</a:t>
            </a:r>
            <a:r>
              <a:rPr lang="en-IN" sz="1800" b="1" dirty="0" err="1"/>
              <a:t>ourism</a:t>
            </a:r>
            <a:r>
              <a:rPr lang="en-IN" sz="1800" b="1" dirty="0"/>
              <a:t> outbound </a:t>
            </a:r>
            <a:r>
              <a:rPr lang="en-US" sz="1800" b="1" dirty="0"/>
              <a:t>and </a:t>
            </a:r>
            <a:r>
              <a:rPr lang="en-US" sz="1800" b="1" dirty="0" err="1"/>
              <a:t>sao</a:t>
            </a:r>
            <a:r>
              <a:rPr lang="en-US" sz="1800" b="1" dirty="0"/>
              <a:t> Tome and Principe have lowest energy usage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96191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585730" y="248924"/>
            <a:ext cx="58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/>
              <a:t>Correlation Heatmap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1958A-237F-9653-460E-EAF95D88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2" y="798082"/>
            <a:ext cx="7698870" cy="4810237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0E5BBA1-58D3-4E7F-D545-F4DCD077D26A}"/>
              </a:ext>
            </a:extLst>
          </p:cNvPr>
          <p:cNvSpPr/>
          <p:nvPr/>
        </p:nvSpPr>
        <p:spPr>
          <a:xfrm>
            <a:off x="650932" y="5695812"/>
            <a:ext cx="7698870" cy="526056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CO2 and energy usage are having more correlation of 0.99 with each other than any variables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288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15E9B-12F4-89D5-45F5-A2E2EAAFEBAD}"/>
              </a:ext>
            </a:extLst>
          </p:cNvPr>
          <p:cNvSpPr txBox="1"/>
          <p:nvPr/>
        </p:nvSpPr>
        <p:spPr>
          <a:xfrm>
            <a:off x="553453" y="1367714"/>
            <a:ext cx="7453563" cy="45858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 Neue"/>
              </a:rPr>
              <a:t>  </a:t>
            </a:r>
            <a:r>
              <a:rPr lang="en-US" dirty="0">
                <a:latin typeface="Helvetica Neue"/>
              </a:rPr>
              <a:t>Hopkins test is a way of measuring the cluster tendency of a dataset the Hopkins statistic, is a statistic which gives a value which indicates the cluster tendency, in other words: how well the data can be clustered.</a:t>
            </a:r>
          </a:p>
          <a:p>
            <a:pPr algn="l"/>
            <a:endParaRPr lang="en-US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Helvetica Neue"/>
              </a:rPr>
              <a:t>  If the value is between {0.7, ..., 0.99}, it has a high tendency to cluster measuring</a:t>
            </a:r>
          </a:p>
          <a:p>
            <a:pPr algn="l"/>
            <a:endParaRPr lang="en-US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Helvetica Neue"/>
              </a:rPr>
              <a:t>  We determined that the clustering techniques we used are appropriate for a given dataset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FD219-961A-F3DA-D9A4-8C0AB3DA63E7}"/>
              </a:ext>
            </a:extLst>
          </p:cNvPr>
          <p:cNvSpPr txBox="1"/>
          <p:nvPr/>
        </p:nvSpPr>
        <p:spPr>
          <a:xfrm>
            <a:off x="1756610" y="583701"/>
            <a:ext cx="5305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00000"/>
                </a:solidFill>
                <a:effectLst/>
                <a:latin typeface="Helvetica Neue"/>
              </a:rPr>
              <a:t>Hopkins test</a:t>
            </a:r>
          </a:p>
          <a:p>
            <a:pPr algn="l"/>
            <a:endParaRPr lang="en-IN" sz="2800" b="1" kern="1200" dirty="0">
              <a:solidFill>
                <a:schemeClr val="dk1"/>
              </a:solidFill>
              <a:latin typeface="Century Gothic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52768-4AB5-F57C-94CA-FFE3332E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30780" y="3537539"/>
            <a:ext cx="6898908" cy="20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5186FD4-868A-DFD2-AE2E-FA511B2C2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pic>
        <p:nvPicPr>
          <p:cNvPr id="16" name="Google Shape;343;p2">
            <a:extLst>
              <a:ext uri="{FF2B5EF4-FFF2-40B4-BE49-F238E27FC236}">
                <a16:creationId xmlns:a16="http://schemas.microsoft.com/office/drawing/2014/main" id="{46928950-D304-CF06-DF23-B29ECA34E21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46457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D65EBDB-1558-864A-1376-49984F9ECDEA}"/>
              </a:ext>
            </a:extLst>
          </p:cNvPr>
          <p:cNvSpPr/>
          <p:nvPr/>
        </p:nvSpPr>
        <p:spPr>
          <a:xfrm>
            <a:off x="125506" y="55422"/>
            <a:ext cx="5432612" cy="535926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</a:p>
          <a:p>
            <a:pPr algn="ctr"/>
            <a:endParaRPr lang="en-US" sz="2400" b="1" i="0" u="none" strike="noStrike" cap="none" dirty="0">
              <a:solidFill>
                <a:srgbClr val="00277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Creating clusters on global development measurement dataset.</a:t>
            </a:r>
            <a:endParaRPr lang="en-US" sz="2400" b="1" i="0" u="none" strike="noStrike" cap="none" dirty="0">
              <a:solidFill>
                <a:srgbClr val="00277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6B3AD6-B952-CBDB-6AEA-422D8FE7E65E}"/>
              </a:ext>
            </a:extLst>
          </p:cNvPr>
          <p:cNvSpPr/>
          <p:nvPr/>
        </p:nvSpPr>
        <p:spPr>
          <a:xfrm>
            <a:off x="4761466" y="2994211"/>
            <a:ext cx="4257027" cy="403411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sym typeface="Verdana"/>
              </a:rPr>
              <a:t> </a:t>
            </a:r>
            <a:r>
              <a:rPr lang="en-US" sz="2000" b="1" dirty="0">
                <a:solidFill>
                  <a:srgbClr val="002776"/>
                </a:solidFill>
                <a:latin typeface="Arial"/>
                <a:cs typeface="Arial"/>
                <a:sym typeface="Century Gothic"/>
              </a:rPr>
              <a:t>Objective:</a:t>
            </a:r>
            <a:endParaRPr lang="en-US" sz="2000" b="1" dirty="0">
              <a:solidFill>
                <a:srgbClr val="002776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sym typeface="Verdana"/>
              </a:rPr>
              <a:t>The objective of the analysis is to form clusters based on the given global development measurement data. </a:t>
            </a:r>
            <a:endParaRPr lang="en-I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PCA[</a:t>
            </a:r>
            <a:r>
              <a:rPr lang="en-IN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Principal Component Analysis</a:t>
            </a: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264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4FCC0-6DDF-5483-4F78-34D80AD8FFDC}"/>
              </a:ext>
            </a:extLst>
          </p:cNvPr>
          <p:cNvSpPr txBox="1"/>
          <p:nvPr/>
        </p:nvSpPr>
        <p:spPr>
          <a:xfrm>
            <a:off x="818147" y="616132"/>
            <a:ext cx="7134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Helvetica Neue"/>
              </a:rPr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A9B97-4D48-1CAA-64D7-191F36F0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87" y="1628756"/>
            <a:ext cx="5696745" cy="3248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714300-7003-0747-B476-8DA3070AD7BC}"/>
              </a:ext>
            </a:extLst>
          </p:cNvPr>
          <p:cNvSpPr txBox="1"/>
          <p:nvPr/>
        </p:nvSpPr>
        <p:spPr>
          <a:xfrm>
            <a:off x="952699" y="5053028"/>
            <a:ext cx="686562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400" b="1" dirty="0">
                <a:latin typeface="Helvetica Neue"/>
              </a:rPr>
              <a:t>The sum of first three variance we got 70.5%. So we made a choice to take 3 PCA values.</a:t>
            </a:r>
          </a:p>
        </p:txBody>
      </p:sp>
    </p:spTree>
    <p:extLst>
      <p:ext uri="{BB962C8B-B14F-4D97-AF65-F5344CB8AC3E}">
        <p14:creationId xmlns:p14="http://schemas.microsoft.com/office/powerpoint/2010/main" val="154585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BCE13-5EB4-1392-6104-14924B16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492" y="999247"/>
            <a:ext cx="6041685" cy="4990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ED3D74-01C3-EA51-457C-88B9974EAD42}"/>
              </a:ext>
            </a:extLst>
          </p:cNvPr>
          <p:cNvSpPr/>
          <p:nvPr/>
        </p:nvSpPr>
        <p:spPr>
          <a:xfrm>
            <a:off x="6598920" y="1165860"/>
            <a:ext cx="2209800" cy="48234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>
                <a:latin typeface="Helvetica Neue"/>
              </a:rPr>
              <a:t>Based on country </a:t>
            </a:r>
            <a:r>
              <a:rPr lang="en-US" b="1" dirty="0">
                <a:latin typeface="Helvetica Neue"/>
              </a:rPr>
              <a:t>PCA1= 53.5%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Helvetica Neue"/>
              </a:rPr>
              <a:t>PCA2 = 09.2%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Helvetica Neue"/>
              </a:rPr>
              <a:t>PCA3 = 07.8%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Helvetica Neue"/>
              </a:rPr>
              <a:t>We got 70.5% in adding </a:t>
            </a:r>
            <a:r>
              <a:rPr lang="en-IN" b="1" dirty="0">
                <a:latin typeface="Helvetica Neue"/>
              </a:rPr>
              <a:t>sum of first three variance</a:t>
            </a:r>
            <a:r>
              <a:rPr lang="en-US" b="1" dirty="0">
                <a:latin typeface="Helvetica Neue"/>
              </a:rPr>
              <a:t>.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95440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968606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33B5-033E-2F08-9A6B-EDC1F5EF1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9742-4986-6499-A00B-25BD1B7218F2}"/>
              </a:ext>
            </a:extLst>
          </p:cNvPr>
          <p:cNvSpPr txBox="1"/>
          <p:nvPr/>
        </p:nvSpPr>
        <p:spPr>
          <a:xfrm>
            <a:off x="507206" y="290725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Helvetica Neue"/>
              </a:rPr>
              <a:t>Hierarchical Clustering</a:t>
            </a:r>
            <a:endParaRPr lang="en-IN" sz="36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2536D21-86D9-2375-7AD2-1BB3C5C6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D3A41B-0FA2-7869-7487-663FF21CB469}"/>
              </a:ext>
            </a:extLst>
          </p:cNvPr>
          <p:cNvSpPr/>
          <p:nvPr/>
        </p:nvSpPr>
        <p:spPr>
          <a:xfrm>
            <a:off x="1590673" y="1222887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74D0F1-C6E9-BC15-2EBB-30772BEC91AB}"/>
              </a:ext>
            </a:extLst>
          </p:cNvPr>
          <p:cNvSpPr/>
          <p:nvPr/>
        </p:nvSpPr>
        <p:spPr>
          <a:xfrm>
            <a:off x="1352550" y="1993393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features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4FB75-F5EB-709D-6187-48227AC02E5F}"/>
              </a:ext>
            </a:extLst>
          </p:cNvPr>
          <p:cNvSpPr/>
          <p:nvPr/>
        </p:nvSpPr>
        <p:spPr>
          <a:xfrm>
            <a:off x="1352550" y="2528769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distance matrix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D8AA3-C037-3216-AADB-1A9CAD4E4A8D}"/>
              </a:ext>
            </a:extLst>
          </p:cNvPr>
          <p:cNvSpPr/>
          <p:nvPr/>
        </p:nvSpPr>
        <p:spPr>
          <a:xfrm>
            <a:off x="1352550" y="3064145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each point as cluster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D7C20C-4DEA-D5C9-C230-1B85957D9603}"/>
              </a:ext>
            </a:extLst>
          </p:cNvPr>
          <p:cNvSpPr/>
          <p:nvPr/>
        </p:nvSpPr>
        <p:spPr>
          <a:xfrm>
            <a:off x="1352550" y="4859240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closest cluster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EF0AD-228B-3478-8ECF-4FEA9459279F}"/>
              </a:ext>
            </a:extLst>
          </p:cNvPr>
          <p:cNvSpPr/>
          <p:nvPr/>
        </p:nvSpPr>
        <p:spPr>
          <a:xfrm>
            <a:off x="1352550" y="5445858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distance matrix</a:t>
            </a:r>
            <a:endParaRPr lang="en-IN" dirty="0"/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39122636-0F6D-86DE-91BA-3F8F71A95BB9}"/>
              </a:ext>
            </a:extLst>
          </p:cNvPr>
          <p:cNvSpPr/>
          <p:nvPr/>
        </p:nvSpPr>
        <p:spPr>
          <a:xfrm>
            <a:off x="1166812" y="3733593"/>
            <a:ext cx="2390775" cy="73857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 of cluster=1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B21204-CEDA-22F6-5392-DD65F73DBA7C}"/>
              </a:ext>
            </a:extLst>
          </p:cNvPr>
          <p:cNvCxnSpPr>
            <a:cxnSpLocks/>
          </p:cNvCxnSpPr>
          <p:nvPr/>
        </p:nvCxnSpPr>
        <p:spPr>
          <a:xfrm>
            <a:off x="2386010" y="1849077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83FEA3-756B-CA36-11F5-C4E7C1452EC2}"/>
              </a:ext>
            </a:extLst>
          </p:cNvPr>
          <p:cNvCxnSpPr>
            <a:cxnSpLocks/>
          </p:cNvCxnSpPr>
          <p:nvPr/>
        </p:nvCxnSpPr>
        <p:spPr>
          <a:xfrm>
            <a:off x="2381245" y="2349539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0047DE-94F5-3B46-1B45-74FA207FA4B9}"/>
              </a:ext>
            </a:extLst>
          </p:cNvPr>
          <p:cNvCxnSpPr>
            <a:cxnSpLocks/>
          </p:cNvCxnSpPr>
          <p:nvPr/>
        </p:nvCxnSpPr>
        <p:spPr>
          <a:xfrm>
            <a:off x="2376480" y="2878226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26CC47-BB42-5791-E691-DB08DF83AA84}"/>
              </a:ext>
            </a:extLst>
          </p:cNvPr>
          <p:cNvCxnSpPr>
            <a:cxnSpLocks/>
          </p:cNvCxnSpPr>
          <p:nvPr/>
        </p:nvCxnSpPr>
        <p:spPr>
          <a:xfrm>
            <a:off x="2400295" y="3514314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922CE0-E2A9-66D5-5C68-A18137A536B0}"/>
              </a:ext>
            </a:extLst>
          </p:cNvPr>
          <p:cNvCxnSpPr>
            <a:cxnSpLocks/>
          </p:cNvCxnSpPr>
          <p:nvPr/>
        </p:nvCxnSpPr>
        <p:spPr>
          <a:xfrm>
            <a:off x="2371715" y="4544652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A0235B-24BC-788D-A520-0DECF5A470F4}"/>
              </a:ext>
            </a:extLst>
          </p:cNvPr>
          <p:cNvCxnSpPr>
            <a:cxnSpLocks/>
          </p:cNvCxnSpPr>
          <p:nvPr/>
        </p:nvCxnSpPr>
        <p:spPr>
          <a:xfrm>
            <a:off x="2386005" y="5244434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9BF3329-F016-0EDB-89AD-7B2CAF7F8F55}"/>
              </a:ext>
            </a:extLst>
          </p:cNvPr>
          <p:cNvSpPr/>
          <p:nvPr/>
        </p:nvSpPr>
        <p:spPr>
          <a:xfrm>
            <a:off x="3914538" y="3779716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7458F2-E282-63F0-C6B8-6EF7625E2603}"/>
              </a:ext>
            </a:extLst>
          </p:cNvPr>
          <p:cNvCxnSpPr>
            <a:cxnSpLocks/>
          </p:cNvCxnSpPr>
          <p:nvPr/>
        </p:nvCxnSpPr>
        <p:spPr>
          <a:xfrm flipV="1">
            <a:off x="3557587" y="4102882"/>
            <a:ext cx="378633" cy="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B03EA9-F481-9F46-CB90-A0CF5812F8F1}"/>
              </a:ext>
            </a:extLst>
          </p:cNvPr>
          <p:cNvCxnSpPr>
            <a:cxnSpLocks/>
          </p:cNvCxnSpPr>
          <p:nvPr/>
        </p:nvCxnSpPr>
        <p:spPr>
          <a:xfrm flipV="1">
            <a:off x="847251" y="4095769"/>
            <a:ext cx="378633" cy="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BE07AC-266B-9DFD-D75A-CF1193EBF39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15933" y="5670942"/>
            <a:ext cx="53661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536D09-37B4-CD49-A27B-374E2B7AE27C}"/>
              </a:ext>
            </a:extLst>
          </p:cNvPr>
          <p:cNvCxnSpPr/>
          <p:nvPr/>
        </p:nvCxnSpPr>
        <p:spPr>
          <a:xfrm flipV="1">
            <a:off x="847251" y="4095769"/>
            <a:ext cx="0" cy="15751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8A70E3-0C5B-C076-BA05-0105A99F7E04}"/>
              </a:ext>
            </a:extLst>
          </p:cNvPr>
          <p:cNvSpPr/>
          <p:nvPr/>
        </p:nvSpPr>
        <p:spPr>
          <a:xfrm>
            <a:off x="5741076" y="1408792"/>
            <a:ext cx="3009899" cy="45170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Helvetica Neue"/>
              </a:rPr>
              <a:t>Why Hierarchical clustering?</a:t>
            </a:r>
          </a:p>
          <a:p>
            <a:pPr algn="ctr"/>
            <a:endParaRPr lang="en-US" b="1" dirty="0">
              <a:latin typeface="Helvetica Neue"/>
            </a:endParaRPr>
          </a:p>
          <a:p>
            <a:pPr>
              <a:buFont typeface="Arial"/>
              <a:buChar char="•"/>
            </a:pPr>
            <a:r>
              <a:rPr lang="en-US" sz="1800" b="1" dirty="0">
                <a:latin typeface="Helvetica Neue"/>
              </a:rPr>
              <a:t>We can obtain the optimal number of clusters from the model itself, human intervention not required.</a:t>
            </a:r>
          </a:p>
          <a:p>
            <a:pPr>
              <a:buFont typeface="Arial"/>
              <a:buChar char="•"/>
            </a:pPr>
            <a:r>
              <a:rPr lang="en-US" sz="1800" b="1" dirty="0">
                <a:latin typeface="Helvetica Neue"/>
              </a:rPr>
              <a:t>Dendrograms help us in clear visualization, which is practical and easy to understand.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5530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960BE-E7AA-1DCD-7642-364CC9942AC7}"/>
              </a:ext>
            </a:extLst>
          </p:cNvPr>
          <p:cNvSpPr txBox="1"/>
          <p:nvPr/>
        </p:nvSpPr>
        <p:spPr>
          <a:xfrm>
            <a:off x="914400" y="748481"/>
            <a:ext cx="7495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dirty="0" err="1">
                <a:latin typeface="Helvetica Neue"/>
              </a:rPr>
              <a:t>Agglomeritive</a:t>
            </a:r>
            <a:r>
              <a:rPr lang="en-IN" sz="2800" b="1" dirty="0">
                <a:latin typeface="Helvetica Neue"/>
              </a:rPr>
              <a:t> or Hierarchical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4EA9C-F9DC-90FE-F040-59BE346A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3" y="1576136"/>
            <a:ext cx="6952258" cy="4296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82739-D2FA-5668-F58B-33D12D46A977}"/>
              </a:ext>
            </a:extLst>
          </p:cNvPr>
          <p:cNvSpPr txBox="1"/>
          <p:nvPr/>
        </p:nvSpPr>
        <p:spPr>
          <a:xfrm>
            <a:off x="914401" y="6023351"/>
            <a:ext cx="694222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Helvetica Neue"/>
              </a:rPr>
              <a:t>As we have a lot of Outliers, we are unable to get good silhouette scores</a:t>
            </a:r>
          </a:p>
          <a:p>
            <a:r>
              <a:rPr lang="en-US" b="1" dirty="0">
                <a:latin typeface="Helvetica Neue"/>
              </a:rPr>
              <a:t>Silhouette score: 0.256035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578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2ADB93-ADE1-D3E9-E90B-868B2AB505C6}"/>
              </a:ext>
            </a:extLst>
          </p:cNvPr>
          <p:cNvSpPr txBox="1"/>
          <p:nvPr/>
        </p:nvSpPr>
        <p:spPr>
          <a:xfrm>
            <a:off x="866274" y="748480"/>
            <a:ext cx="77363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dirty="0" err="1">
                <a:latin typeface="Helvetica Neue"/>
              </a:rPr>
              <a:t>Agglomeritive</a:t>
            </a:r>
            <a:r>
              <a:rPr lang="en-IN" sz="2800" b="1" dirty="0">
                <a:latin typeface="Helvetica Neue"/>
              </a:rPr>
              <a:t> or Hierarchical Clustering [after PCA]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29744-2370-3CC5-CD6D-F9040BA1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10" y="1900989"/>
            <a:ext cx="7554379" cy="4119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7EC1C-6493-DFCD-C8B9-8437F18DD12C}"/>
              </a:ext>
            </a:extLst>
          </p:cNvPr>
          <p:cNvSpPr txBox="1"/>
          <p:nvPr/>
        </p:nvSpPr>
        <p:spPr>
          <a:xfrm>
            <a:off x="974558" y="6119336"/>
            <a:ext cx="6894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we have a lot of </a:t>
            </a:r>
            <a:r>
              <a:rPr lang="en-US" dirty="0" err="1"/>
              <a:t>Outlliers</a:t>
            </a:r>
            <a:r>
              <a:rPr lang="en-US" dirty="0"/>
              <a:t>, we are unable to get good silhouette scores</a:t>
            </a:r>
          </a:p>
          <a:p>
            <a:r>
              <a:rPr lang="en-US" dirty="0"/>
              <a:t>Silhouette score: 0.256035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417D1-AB94-50CF-2416-3CB91B56ED3A}"/>
              </a:ext>
            </a:extLst>
          </p:cNvPr>
          <p:cNvSpPr txBox="1"/>
          <p:nvPr/>
        </p:nvSpPr>
        <p:spPr>
          <a:xfrm>
            <a:off x="794810" y="6109520"/>
            <a:ext cx="7554379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Helvetica Neue"/>
              </a:rPr>
              <a:t>As we have a lot of Outliers, we are unable to get good silhouette scores</a:t>
            </a:r>
          </a:p>
          <a:p>
            <a:r>
              <a:rPr lang="en-US" b="1" dirty="0">
                <a:latin typeface="Helvetica Neue"/>
              </a:rPr>
              <a:t>Silhouette score: 0.256035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8676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7212A6-6617-DE49-56CD-E424CCF232DD}"/>
              </a:ext>
            </a:extLst>
          </p:cNvPr>
          <p:cNvSpPr txBox="1"/>
          <p:nvPr/>
        </p:nvSpPr>
        <p:spPr>
          <a:xfrm>
            <a:off x="824163" y="225322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K-Means Clustering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192729-F8C9-A6D5-2C76-F9B2E888A9CC}"/>
              </a:ext>
            </a:extLst>
          </p:cNvPr>
          <p:cNvSpPr/>
          <p:nvPr/>
        </p:nvSpPr>
        <p:spPr>
          <a:xfrm>
            <a:off x="1590673" y="1222887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18E95CB-F2DE-163A-AAF2-DD7462E5AA5B}"/>
              </a:ext>
            </a:extLst>
          </p:cNvPr>
          <p:cNvSpPr/>
          <p:nvPr/>
        </p:nvSpPr>
        <p:spPr>
          <a:xfrm>
            <a:off x="1590673" y="2050501"/>
            <a:ext cx="1371600" cy="74295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 ok clusters k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CC113-FB00-7AA7-4AE0-EE8CF1B5BEF9}"/>
              </a:ext>
            </a:extLst>
          </p:cNvPr>
          <p:cNvSpPr/>
          <p:nvPr/>
        </p:nvSpPr>
        <p:spPr>
          <a:xfrm>
            <a:off x="1281110" y="3019117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the centroids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5DDFB-E701-8EDD-C6DA-2184BDE2CCC0}"/>
              </a:ext>
            </a:extLst>
          </p:cNvPr>
          <p:cNvSpPr/>
          <p:nvPr/>
        </p:nvSpPr>
        <p:spPr>
          <a:xfrm>
            <a:off x="1281110" y="371475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Calculating the distance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1DD1D-3974-6841-ED2A-D2085BE25727}"/>
              </a:ext>
            </a:extLst>
          </p:cNvPr>
          <p:cNvSpPr/>
          <p:nvPr/>
        </p:nvSpPr>
        <p:spPr>
          <a:xfrm>
            <a:off x="1281112" y="4477366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 the clusters</a:t>
            </a:r>
            <a:endParaRPr lang="en-IN" dirty="0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41D452FE-5FEC-88C5-DA9D-EC468BDF85C8}"/>
              </a:ext>
            </a:extLst>
          </p:cNvPr>
          <p:cNvSpPr/>
          <p:nvPr/>
        </p:nvSpPr>
        <p:spPr>
          <a:xfrm>
            <a:off x="1390651" y="5121071"/>
            <a:ext cx="2100262" cy="85110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Moved to cluster?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2E9058-A687-0169-79A4-6D629EDD471C}"/>
              </a:ext>
            </a:extLst>
          </p:cNvPr>
          <p:cNvSpPr/>
          <p:nvPr/>
        </p:nvSpPr>
        <p:spPr>
          <a:xfrm>
            <a:off x="1590674" y="6074871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96020F-3269-647A-FD9B-990724793825}"/>
              </a:ext>
            </a:extLst>
          </p:cNvPr>
          <p:cNvCxnSpPr>
            <a:cxnSpLocks/>
          </p:cNvCxnSpPr>
          <p:nvPr/>
        </p:nvCxnSpPr>
        <p:spPr>
          <a:xfrm>
            <a:off x="2407443" y="2817693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31463-F4A6-5894-17F8-841E881D3564}"/>
              </a:ext>
            </a:extLst>
          </p:cNvPr>
          <p:cNvCxnSpPr>
            <a:cxnSpLocks/>
          </p:cNvCxnSpPr>
          <p:nvPr/>
        </p:nvCxnSpPr>
        <p:spPr>
          <a:xfrm>
            <a:off x="2386010" y="1849077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D76753-72F1-C132-2D9A-3BD19EA7D06B}"/>
              </a:ext>
            </a:extLst>
          </p:cNvPr>
          <p:cNvCxnSpPr>
            <a:cxnSpLocks/>
          </p:cNvCxnSpPr>
          <p:nvPr/>
        </p:nvCxnSpPr>
        <p:spPr>
          <a:xfrm>
            <a:off x="2440782" y="3513326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EDFFD-BB68-9683-0AA3-A5FFD3DD86AD}"/>
              </a:ext>
            </a:extLst>
          </p:cNvPr>
          <p:cNvCxnSpPr>
            <a:cxnSpLocks/>
          </p:cNvCxnSpPr>
          <p:nvPr/>
        </p:nvCxnSpPr>
        <p:spPr>
          <a:xfrm>
            <a:off x="2440782" y="4171950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A67CB-8541-153D-61C2-6A20E499D3F0}"/>
              </a:ext>
            </a:extLst>
          </p:cNvPr>
          <p:cNvCxnSpPr>
            <a:cxnSpLocks/>
          </p:cNvCxnSpPr>
          <p:nvPr/>
        </p:nvCxnSpPr>
        <p:spPr>
          <a:xfrm>
            <a:off x="2440782" y="4934566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667541-9B9D-D3BA-5433-5A1A40ABB440}"/>
              </a:ext>
            </a:extLst>
          </p:cNvPr>
          <p:cNvCxnSpPr>
            <a:cxnSpLocks/>
          </p:cNvCxnSpPr>
          <p:nvPr/>
        </p:nvCxnSpPr>
        <p:spPr>
          <a:xfrm>
            <a:off x="2440782" y="5972175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DAA8F-DD4F-B5EC-F74E-F8F3DD02E6F7}"/>
              </a:ext>
            </a:extLst>
          </p:cNvPr>
          <p:cNvCxnSpPr>
            <a:stCxn id="9" idx="3"/>
          </p:cNvCxnSpPr>
          <p:nvPr/>
        </p:nvCxnSpPr>
        <p:spPr>
          <a:xfrm>
            <a:off x="3490913" y="5546623"/>
            <a:ext cx="61436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69553C-92D0-C9BC-A0FC-208A4628E53F}"/>
              </a:ext>
            </a:extLst>
          </p:cNvPr>
          <p:cNvCxnSpPr>
            <a:cxnSpLocks/>
          </p:cNvCxnSpPr>
          <p:nvPr/>
        </p:nvCxnSpPr>
        <p:spPr>
          <a:xfrm flipV="1">
            <a:off x="4124325" y="2918405"/>
            <a:ext cx="0" cy="26282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B52AE4-9005-4C0D-7B0D-65DC890B0956}"/>
              </a:ext>
            </a:extLst>
          </p:cNvPr>
          <p:cNvCxnSpPr>
            <a:cxnSpLocks/>
          </p:cNvCxnSpPr>
          <p:nvPr/>
        </p:nvCxnSpPr>
        <p:spPr>
          <a:xfrm flipH="1" flipV="1">
            <a:off x="2440782" y="2866783"/>
            <a:ext cx="1674018" cy="11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1125A3-1723-40B4-9803-68C4B9A3F2DD}"/>
              </a:ext>
            </a:extLst>
          </p:cNvPr>
          <p:cNvSpPr/>
          <p:nvPr/>
        </p:nvSpPr>
        <p:spPr>
          <a:xfrm>
            <a:off x="5257800" y="1546052"/>
            <a:ext cx="3009899" cy="45170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Helvetica Neue"/>
              </a:rPr>
              <a:t>Why </a:t>
            </a:r>
            <a:r>
              <a:rPr lang="en-US" sz="1800" b="1" dirty="0" err="1">
                <a:latin typeface="Helvetica Neue"/>
              </a:rPr>
              <a:t>Kmean</a:t>
            </a:r>
            <a:r>
              <a:rPr lang="en-US" sz="1800" b="1" dirty="0">
                <a:latin typeface="Helvetica Neue"/>
              </a:rPr>
              <a:t>?</a:t>
            </a:r>
          </a:p>
          <a:p>
            <a:pPr algn="ctr"/>
            <a:endParaRPr lang="en-US" b="1" dirty="0">
              <a:latin typeface="Helvetica Neue"/>
            </a:endParaRPr>
          </a:p>
          <a:p>
            <a:pPr algn="ctr"/>
            <a:endParaRPr lang="en-US" b="1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/>
              </a:rPr>
              <a:t>Easy to implement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/>
              </a:rPr>
              <a:t>Apply for large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/>
              </a:rPr>
              <a:t>Generalizes to clusters of different shapes and sizes, such as elliptical clusters.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25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82215-D21E-9AFB-6E13-01857EEF6285}"/>
              </a:ext>
            </a:extLst>
          </p:cNvPr>
          <p:cNvSpPr txBox="1"/>
          <p:nvPr/>
        </p:nvSpPr>
        <p:spPr>
          <a:xfrm>
            <a:off x="914400" y="748481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1C1C8-170B-2FBF-073A-1F9BF695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86" y="1665145"/>
            <a:ext cx="4877481" cy="3238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D8564-E0B3-4F78-70BA-7ADE1DA17B0A}"/>
              </a:ext>
            </a:extLst>
          </p:cNvPr>
          <p:cNvSpPr txBox="1"/>
          <p:nvPr/>
        </p:nvSpPr>
        <p:spPr>
          <a:xfrm>
            <a:off x="830179" y="5174430"/>
            <a:ext cx="6894095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Helvetica Neue"/>
              </a:rPr>
              <a:t>As we have a lot of Outliers, we are unable to get good silhouette scores</a:t>
            </a:r>
          </a:p>
          <a:p>
            <a:r>
              <a:rPr lang="en-US" b="1" dirty="0">
                <a:latin typeface="Helvetica Neue"/>
              </a:rPr>
              <a:t>Silhouette score: 0.2507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03889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33A1C-6B33-EA2F-3B12-54D6112422B7}"/>
              </a:ext>
            </a:extLst>
          </p:cNvPr>
          <p:cNvSpPr txBox="1"/>
          <p:nvPr/>
        </p:nvSpPr>
        <p:spPr>
          <a:xfrm>
            <a:off x="914400" y="748481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K-Means Clustering [after PCA]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27CC2-A8F9-159D-1152-78CDDA2D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04" y="1818080"/>
            <a:ext cx="5064066" cy="3535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AB9E05-839B-2504-8547-810AF650E68A}"/>
              </a:ext>
            </a:extLst>
          </p:cNvPr>
          <p:cNvSpPr txBox="1"/>
          <p:nvPr/>
        </p:nvSpPr>
        <p:spPr>
          <a:xfrm>
            <a:off x="2634334" y="5776410"/>
            <a:ext cx="387533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Silhouette score: 0.41021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330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0" y="44314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68A2E4-D8BC-2040-D3F2-1D0974E0901A}"/>
              </a:ext>
            </a:extLst>
          </p:cNvPr>
          <p:cNvSpPr/>
          <p:nvPr/>
        </p:nvSpPr>
        <p:spPr>
          <a:xfrm>
            <a:off x="0" y="770338"/>
            <a:ext cx="2489519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Data Exploration</a:t>
            </a:r>
          </a:p>
          <a:p>
            <a:pPr algn="ctr"/>
            <a:endParaRPr lang="en-IN" sz="1800" b="1" u="sng" dirty="0">
              <a:solidFill>
                <a:schemeClr val="bg1"/>
              </a:solidFill>
            </a:endParaRPr>
          </a:p>
          <a:p>
            <a:pPr algn="ctr"/>
            <a:endParaRPr lang="en-IN" sz="1800" dirty="0">
              <a:solidFill>
                <a:schemeClr val="bg1"/>
              </a:solidFill>
            </a:endParaRPr>
          </a:p>
          <a:p>
            <a:pPr algn="ctr"/>
            <a:r>
              <a:rPr lang="en-IN" sz="1500" b="1" u="sng" dirty="0"/>
              <a:t>Dataset:</a:t>
            </a:r>
          </a:p>
          <a:p>
            <a:pPr algn="ctr"/>
            <a:r>
              <a:rPr lang="en-IN" sz="1500" b="1" dirty="0"/>
              <a:t>Rows: 2704</a:t>
            </a:r>
          </a:p>
          <a:p>
            <a:pPr algn="ctr"/>
            <a:r>
              <a:rPr lang="en-IN" sz="1500" b="1" dirty="0"/>
              <a:t>Features: 25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5B266-F4D6-805C-1FF0-15D5CEB5D9A7}"/>
              </a:ext>
            </a:extLst>
          </p:cNvPr>
          <p:cNvSpPr/>
          <p:nvPr/>
        </p:nvSpPr>
        <p:spPr>
          <a:xfrm>
            <a:off x="3327241" y="779303"/>
            <a:ext cx="2489518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EDA and Visualization</a:t>
            </a:r>
          </a:p>
          <a:p>
            <a:pPr algn="ctr"/>
            <a:endParaRPr lang="en-IN" sz="1600" b="1" dirty="0">
              <a:solidFill>
                <a:srgbClr val="002776"/>
              </a:solidFill>
              <a:latin typeface="Arial"/>
              <a:ea typeface="Arial"/>
              <a:cs typeface="Arial"/>
            </a:endParaRPr>
          </a:p>
          <a:p>
            <a:pPr algn="ctr"/>
            <a:r>
              <a:rPr lang="en-IN" sz="1500" b="1" dirty="0"/>
              <a:t>Missing values are present in all the features except “Country” &amp; “Population Total”. Created different Visualizations like (Boxplot, Distribution plots, bar plots, histograms, etc.,) to understand the patterns in the data.</a:t>
            </a:r>
          </a:p>
          <a:p>
            <a:pPr algn="ctr"/>
            <a:endParaRPr lang="en-IN" b="1" u="sng" dirty="0"/>
          </a:p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62D20-81EC-7DA1-402A-EDC61561EF6C}"/>
              </a:ext>
            </a:extLst>
          </p:cNvPr>
          <p:cNvSpPr/>
          <p:nvPr/>
        </p:nvSpPr>
        <p:spPr>
          <a:xfrm>
            <a:off x="6654481" y="779302"/>
            <a:ext cx="2489517" cy="26496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Data Pre-processing</a:t>
            </a:r>
          </a:p>
          <a:p>
            <a:pPr algn="ctr"/>
            <a:endParaRPr lang="en-IN" sz="1600" b="1" dirty="0">
              <a:solidFill>
                <a:srgbClr val="002776"/>
              </a:solidFill>
              <a:latin typeface="Arial"/>
              <a:ea typeface="Arial"/>
              <a:cs typeface="Arial"/>
            </a:endParaRPr>
          </a:p>
          <a:p>
            <a:pPr algn="ctr"/>
            <a:r>
              <a:rPr lang="en-IN" sz="1500" b="1" dirty="0"/>
              <a:t>Ease of Business &amp; Number of Records features are dropped from the dataset.</a:t>
            </a:r>
          </a:p>
          <a:p>
            <a:pPr algn="ctr"/>
            <a:r>
              <a:rPr lang="en-IN" sz="1500" b="1" dirty="0"/>
              <a:t>Removed special characters ($, %) before numbers.</a:t>
            </a:r>
          </a:p>
          <a:p>
            <a:pPr algn="ctr"/>
            <a:r>
              <a:rPr lang="en-IN" sz="1500" b="1" dirty="0"/>
              <a:t>Converted few features to numeric datatype from Object type. Used mean &amp; KNN based imputation techniques.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b="1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1CDF8-1804-55B5-E72B-7E75524FCC05}"/>
              </a:ext>
            </a:extLst>
          </p:cNvPr>
          <p:cNvSpPr/>
          <p:nvPr/>
        </p:nvSpPr>
        <p:spPr>
          <a:xfrm>
            <a:off x="6655704" y="4239998"/>
            <a:ext cx="2488296" cy="26180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Model Building</a:t>
            </a:r>
          </a:p>
          <a:p>
            <a:pPr algn="ctr"/>
            <a:endParaRPr lang="en-IN" sz="1500" b="1" u="sng" dirty="0">
              <a:solidFill>
                <a:schemeClr val="bg1"/>
              </a:solidFill>
            </a:endParaRPr>
          </a:p>
          <a:p>
            <a:pPr algn="ctr"/>
            <a:endParaRPr lang="en-IN" sz="1500" b="1" u="sng" dirty="0">
              <a:solidFill>
                <a:schemeClr val="bg1"/>
              </a:solidFill>
            </a:endParaRPr>
          </a:p>
          <a:p>
            <a:pPr algn="ctr"/>
            <a:r>
              <a:rPr lang="en-IN" sz="1500" b="1" dirty="0"/>
              <a:t>Planning to build models like </a:t>
            </a:r>
          </a:p>
          <a:p>
            <a:pPr algn="ctr"/>
            <a:r>
              <a:rPr lang="en-IN" sz="1500" b="1" dirty="0"/>
              <a:t>K-Means Clustering &amp; Hierarchical Clustering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07CC4-4444-CCD9-83CC-5A74F92AE848}"/>
              </a:ext>
            </a:extLst>
          </p:cNvPr>
          <p:cNvSpPr/>
          <p:nvPr/>
        </p:nvSpPr>
        <p:spPr>
          <a:xfrm>
            <a:off x="3327241" y="4239998"/>
            <a:ext cx="2489518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Model Performance</a:t>
            </a:r>
          </a:p>
          <a:p>
            <a:pPr algn="ctr"/>
            <a:endParaRPr lang="en-IN" sz="1800" b="1" u="sng" dirty="0">
              <a:solidFill>
                <a:schemeClr val="bg1"/>
              </a:solidFill>
            </a:endParaRPr>
          </a:p>
          <a:p>
            <a:pPr algn="ctr"/>
            <a:r>
              <a:rPr lang="en-IN" sz="1500" b="1" dirty="0"/>
              <a:t>Using Elbow Curve to get optimal Clusters.</a:t>
            </a:r>
          </a:p>
          <a:p>
            <a:pPr algn="ctr"/>
            <a:r>
              <a:rPr lang="en-IN" sz="1500" b="1" dirty="0"/>
              <a:t>Performance is calculated through Silhouette's Score and distance between means of each cluster.</a:t>
            </a:r>
          </a:p>
          <a:p>
            <a:pPr algn="ctr"/>
            <a:r>
              <a:rPr lang="en-IN" sz="1500" b="1" dirty="0"/>
              <a:t>We performed random forest as a classification model</a:t>
            </a:r>
          </a:p>
          <a:p>
            <a:pPr algn="ctr"/>
            <a:endParaRPr lang="en-IN" sz="1500" dirty="0">
              <a:solidFill>
                <a:schemeClr val="bg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85AD0-FC94-2796-5305-3A856CA169EA}"/>
              </a:ext>
            </a:extLst>
          </p:cNvPr>
          <p:cNvSpPr/>
          <p:nvPr/>
        </p:nvSpPr>
        <p:spPr>
          <a:xfrm>
            <a:off x="0" y="4237960"/>
            <a:ext cx="2489518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Deployment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500" b="1" dirty="0"/>
              <a:t>We deployed the model using </a:t>
            </a:r>
            <a:r>
              <a:rPr lang="en-IN" sz="1500" b="1" dirty="0" err="1"/>
              <a:t>Streamlit</a:t>
            </a:r>
            <a:r>
              <a:rPr lang="en-IN" sz="1500" b="1" dirty="0"/>
              <a:t>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956E5F8-3B0A-8907-BBD6-C40D32C2DD7E}"/>
              </a:ext>
            </a:extLst>
          </p:cNvPr>
          <p:cNvSpPr/>
          <p:nvPr/>
        </p:nvSpPr>
        <p:spPr>
          <a:xfrm>
            <a:off x="2639029" y="1957577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9F2E99-84A4-8AB8-0FC7-D0A4B1CBE3DD}"/>
              </a:ext>
            </a:extLst>
          </p:cNvPr>
          <p:cNvSpPr/>
          <p:nvPr/>
        </p:nvSpPr>
        <p:spPr>
          <a:xfrm>
            <a:off x="5943319" y="1957576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2366BB-B799-9B03-B825-9362DB03AE5D}"/>
              </a:ext>
            </a:extLst>
          </p:cNvPr>
          <p:cNvSpPr/>
          <p:nvPr/>
        </p:nvSpPr>
        <p:spPr>
          <a:xfrm rot="5400000">
            <a:off x="7613225" y="3655047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58F61C-C920-B6CC-A4A0-1B2DE678F1A1}"/>
              </a:ext>
            </a:extLst>
          </p:cNvPr>
          <p:cNvSpPr/>
          <p:nvPr/>
        </p:nvSpPr>
        <p:spPr>
          <a:xfrm rot="10800000">
            <a:off x="5943319" y="5368528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766B2F-A5D1-C157-DD61-7F18B59A1A99}"/>
              </a:ext>
            </a:extLst>
          </p:cNvPr>
          <p:cNvSpPr/>
          <p:nvPr/>
        </p:nvSpPr>
        <p:spPr>
          <a:xfrm rot="10800000">
            <a:off x="2640458" y="5368529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D3EC1-88F7-95D9-16FD-29E2073D6966}"/>
              </a:ext>
            </a:extLst>
          </p:cNvPr>
          <p:cNvSpPr txBox="1"/>
          <p:nvPr/>
        </p:nvSpPr>
        <p:spPr>
          <a:xfrm>
            <a:off x="824163" y="256173"/>
            <a:ext cx="7495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rgbClr val="000000"/>
                </a:solidFill>
                <a:effectLst/>
                <a:latin typeface="Helvetica Neue"/>
              </a:rPr>
              <a:t>Cluster wise feature means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CFC8-80B3-0C48-3589-6B62B93C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0" y="2231377"/>
            <a:ext cx="8151594" cy="1462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98644-C0CA-8FC4-879E-DEC3D65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0" y="955415"/>
            <a:ext cx="8151594" cy="1267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44D1-6306-06C1-F096-787A4125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60" y="4944094"/>
            <a:ext cx="4368730" cy="1584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66E75-A8F6-CBDE-E7E4-E3B8E1119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60" y="3702525"/>
            <a:ext cx="8151594" cy="137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70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12D79-3181-3E0F-E04F-6D8FEBC3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57" y="2329087"/>
            <a:ext cx="6544638" cy="4155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83B92-E993-D007-9E29-9E021E783F6B}"/>
              </a:ext>
            </a:extLst>
          </p:cNvPr>
          <p:cNvSpPr txBox="1"/>
          <p:nvPr/>
        </p:nvSpPr>
        <p:spPr>
          <a:xfrm>
            <a:off x="2178424" y="371078"/>
            <a:ext cx="5975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</a:t>
            </a:r>
            <a:r>
              <a:rPr lang="en-IN" sz="3200" b="1" dirty="0">
                <a:latin typeface="Helvetica Neue"/>
              </a:rPr>
              <a:t>Count plot for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F7393-683E-60F3-84CD-C16110EE45B5}"/>
              </a:ext>
            </a:extLst>
          </p:cNvPr>
          <p:cNvSpPr txBox="1"/>
          <p:nvPr/>
        </p:nvSpPr>
        <p:spPr>
          <a:xfrm>
            <a:off x="1490357" y="1212943"/>
            <a:ext cx="654463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The bar chart shows distribution of data points among different clusters. It allows us to easily observe the count of data points belonging to each cluster.</a:t>
            </a:r>
            <a:endParaRPr lang="en-IN" sz="1600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883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3871E-8942-AA57-2A9F-B7ED9EC8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80" y="1150576"/>
            <a:ext cx="2698067" cy="2427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FB081-17BC-B993-1BCF-B211CD905048}"/>
              </a:ext>
            </a:extLst>
          </p:cNvPr>
          <p:cNvSpPr txBox="1"/>
          <p:nvPr/>
        </p:nvSpPr>
        <p:spPr>
          <a:xfrm>
            <a:off x="6393373" y="1250674"/>
            <a:ext cx="2438402" cy="4600349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800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sz="1800" b="1" kern="1200" dirty="0">
              <a:latin typeface="Century Gothic"/>
            </a:endParaRPr>
          </a:p>
          <a:p>
            <a:pPr>
              <a:lnSpc>
                <a:spcPct val="150000"/>
              </a:lnSpc>
            </a:pPr>
            <a:endParaRPr lang="en-US" sz="1800" b="1" kern="1200" dirty="0">
              <a:latin typeface="Century Gothic"/>
            </a:endParaRPr>
          </a:p>
          <a:p>
            <a:pPr>
              <a:lnSpc>
                <a:spcPct val="150000"/>
              </a:lnSpc>
            </a:pPr>
            <a:r>
              <a:rPr lang="en-US" sz="1800" b="1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The histograms of each cluster for each column in your dataset</a:t>
            </a:r>
          </a:p>
          <a:p>
            <a:pPr>
              <a:lnSpc>
                <a:spcPct val="150000"/>
              </a:lnSpc>
            </a:pPr>
            <a:endParaRPr lang="en-US" sz="1800" kern="1200" dirty="0">
              <a:latin typeface="Century Gothic"/>
            </a:endParaRPr>
          </a:p>
          <a:p>
            <a:pPr>
              <a:lnSpc>
                <a:spcPct val="150000"/>
              </a:lnSpc>
            </a:pPr>
            <a:endParaRPr lang="en-US" sz="1800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sz="1800" kern="1200" dirty="0">
              <a:latin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D820F-CF5D-C093-F5A3-2C86AC11F1E5}"/>
              </a:ext>
            </a:extLst>
          </p:cNvPr>
          <p:cNvSpPr txBox="1"/>
          <p:nvPr/>
        </p:nvSpPr>
        <p:spPr>
          <a:xfrm>
            <a:off x="2277035" y="373798"/>
            <a:ext cx="6172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</a:t>
            </a:r>
            <a:r>
              <a:rPr lang="en-IN" sz="3200" b="1" dirty="0">
                <a:latin typeface="Helvetica Neue"/>
              </a:rPr>
              <a:t>Histogram for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32AE6-2579-45B7-A748-38531A929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2446" y="1150576"/>
            <a:ext cx="2711667" cy="2427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2199A-3032-5217-AF7E-069C90D31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182" y="3581764"/>
            <a:ext cx="2698066" cy="2495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3A62E-FB38-8910-FFE1-C4A9E609B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2445" y="3578160"/>
            <a:ext cx="2698067" cy="24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17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4DCEB4-BECF-68DA-9641-024195D64A67}"/>
              </a:ext>
            </a:extLst>
          </p:cNvPr>
          <p:cNvSpPr txBox="1"/>
          <p:nvPr/>
        </p:nvSpPr>
        <p:spPr>
          <a:xfrm>
            <a:off x="838864" y="992511"/>
            <a:ext cx="7126942" cy="5310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Each rows are labeled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Now it is a Classification problem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Spilt the data as training and testing part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Train and Test the model accuracy using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Our prediction will be of 97% Accuracy level by using random forest classifier.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190E2-8092-31EF-DD40-2D508390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03" y="2997184"/>
            <a:ext cx="5475937" cy="2128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E0FB1-07EA-F11C-C5D4-55ABF06F7E66}"/>
              </a:ext>
            </a:extLst>
          </p:cNvPr>
          <p:cNvSpPr txBox="1"/>
          <p:nvPr/>
        </p:nvSpPr>
        <p:spPr>
          <a:xfrm>
            <a:off x="1008529" y="448892"/>
            <a:ext cx="6131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After we performed clustering… </a:t>
            </a:r>
          </a:p>
        </p:txBody>
      </p:sp>
    </p:spTree>
    <p:extLst>
      <p:ext uri="{BB962C8B-B14F-4D97-AF65-F5344CB8AC3E}">
        <p14:creationId xmlns:p14="http://schemas.microsoft.com/office/powerpoint/2010/main" val="292328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Exploratory Data Analysis (EDA)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"/>
          <p:cNvSpPr txBox="1"/>
          <p:nvPr/>
        </p:nvSpPr>
        <p:spPr>
          <a:xfrm>
            <a:off x="0" y="568217"/>
            <a:ext cx="54169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No. of Rows: 2704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Arial"/>
                <a:cs typeface="Arial"/>
                <a:sym typeface="Century Gothic"/>
              </a:rPr>
              <a:t>No. of </a:t>
            </a: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Features: 25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No. of Categorical Features</a:t>
            </a:r>
            <a:r>
              <a:rPr lang="en-US" dirty="0"/>
              <a:t>: </a:t>
            </a:r>
            <a:r>
              <a:rPr lang="en-US" sz="1800" dirty="0"/>
              <a:t>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No. of Continuous Features: 24</a:t>
            </a:r>
          </a:p>
        </p:txBody>
      </p:sp>
      <p:sp>
        <p:nvSpPr>
          <p:cNvPr id="365" name="Google Shape;365;p5"/>
          <p:cNvSpPr txBox="1"/>
          <p:nvPr/>
        </p:nvSpPr>
        <p:spPr>
          <a:xfrm>
            <a:off x="185195" y="937549"/>
            <a:ext cx="54169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5CF98-D029-E12C-E645-E4E86B0B4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94" y="2737265"/>
            <a:ext cx="8773611" cy="3143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02164-6DEB-C69E-4255-EA78F5421BD7}"/>
              </a:ext>
            </a:extLst>
          </p:cNvPr>
          <p:cNvSpPr txBox="1"/>
          <p:nvPr/>
        </p:nvSpPr>
        <p:spPr>
          <a:xfrm>
            <a:off x="0" y="2179864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dk1"/>
                </a:solidFill>
                <a:latin typeface="Century Gothic"/>
              </a:rPr>
              <a:t>Screenshot of the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77959E4-1D06-6163-B70F-A7E76E7F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06" y="1706253"/>
            <a:ext cx="8065294" cy="465221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Describing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Removing symbols &amp; convert object into float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Missing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Dropping column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Unique count and unique values of each column.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Duplicate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Correlation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Renaming columns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Histogram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Outliers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Visualizations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EDA Analysis by Using Pandas Profiling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BC553B-2F23-C0A9-6F23-4C457E8E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206719"/>
          </a:xfrm>
        </p:spPr>
        <p:txBody>
          <a:bodyPr/>
          <a:lstStyle/>
          <a:p>
            <a:r>
              <a:rPr lang="en-US" dirty="0"/>
              <a:t>What we done with our data: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16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4A868C-C2A0-0CAF-59DB-0D83F1C0EC2A}"/>
              </a:ext>
            </a:extLst>
          </p:cNvPr>
          <p:cNvSpPr txBox="1">
            <a:spLocks/>
          </p:cNvSpPr>
          <p:nvPr/>
        </p:nvSpPr>
        <p:spPr>
          <a:xfrm>
            <a:off x="492919" y="709083"/>
            <a:ext cx="8079581" cy="69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tx1"/>
                </a:solidFill>
              </a:rPr>
              <a:t>BEFORE                                   AFTER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C21ED-412A-CF79-F7BB-AA31A850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E40617-D4D8-4975-96E5-C138ECE3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D686E-B1F9-824D-1BB8-E0478BDE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229" y="1419117"/>
            <a:ext cx="3483424" cy="4206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36E8E-4C21-1741-F5D0-32ADB5A75A97}"/>
              </a:ext>
            </a:extLst>
          </p:cNvPr>
          <p:cNvSpPr txBox="1"/>
          <p:nvPr/>
        </p:nvSpPr>
        <p:spPr>
          <a:xfrm>
            <a:off x="710229" y="5704304"/>
            <a:ext cx="8065294" cy="774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1400" b="1" dirty="0"/>
              <a:t>Converted the datatype from object to numeric float.</a:t>
            </a:r>
            <a:r>
              <a:rPr lang="en-IN" sz="1400" b="1" dirty="0">
                <a:solidFill>
                  <a:schemeClr val="bg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sz="1400" b="1" dirty="0"/>
              <a:t>And filled the null values with mean of each column.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5FC9A-B779-4994-6133-E239A8237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45" y="1419116"/>
            <a:ext cx="3556034" cy="42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6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0" y="0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DE58AE-9B2D-A2A6-E371-0EAE704BCFBE}"/>
              </a:ext>
            </a:extLst>
          </p:cNvPr>
          <p:cNvSpPr txBox="1"/>
          <p:nvPr/>
        </p:nvSpPr>
        <p:spPr>
          <a:xfrm>
            <a:off x="71919" y="858536"/>
            <a:ext cx="888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Identified null values in the dataset, all the features are having null values except “Country” &amp; “Population Total” features.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C93A6D-424E-2A69-D531-CD590712E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74287"/>
              </p:ext>
            </p:extLst>
          </p:nvPr>
        </p:nvGraphicFramePr>
        <p:xfrm>
          <a:off x="2352892" y="2178120"/>
          <a:ext cx="4438215" cy="4579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0193">
                  <a:extLst>
                    <a:ext uri="{9D8B030D-6E8A-4147-A177-3AD203B41FA5}">
                      <a16:colId xmlns:a16="http://schemas.microsoft.com/office/drawing/2014/main" val="3186709254"/>
                    </a:ext>
                  </a:extLst>
                </a:gridCol>
                <a:gridCol w="1918022">
                  <a:extLst>
                    <a:ext uri="{9D8B030D-6E8A-4147-A177-3AD203B41FA5}">
                      <a16:colId xmlns:a16="http://schemas.microsoft.com/office/drawing/2014/main" val="1695362860"/>
                    </a:ext>
                  </a:extLst>
                </a:gridCol>
              </a:tblGrid>
              <a:tr h="1943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Feature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 of Null Values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412343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birth_rate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4.400888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441506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business_tax_rate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47.37426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8287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co2_emission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21.412722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990030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country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82675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days_to_start_business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36.464497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120885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energy_usage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33.986686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315559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GDP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7.766272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93387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health_exp%_GDP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11.427515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797854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health_exp_percapita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11.427515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27334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hours_to_do tax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47.633136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04179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infant_mortality_rate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9.615385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743485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internet_usage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6.397929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55791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lending_interest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30.473373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518511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life_expectancy_female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5.029586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90321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life_expectancy_male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5.029586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50906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moble_phone_usage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6.176036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968382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population_0_14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8.136095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243307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population_15_64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8.136095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392844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population_65+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8.136095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891142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population_total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34268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population_urban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0.961538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312965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tourism_inbound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13.609467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7632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tourism_outbound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17.418639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577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9E3BB83-C867-276B-0A9D-227A3A13ACF2}"/>
              </a:ext>
            </a:extLst>
          </p:cNvPr>
          <p:cNvSpPr txBox="1"/>
          <p:nvPr/>
        </p:nvSpPr>
        <p:spPr>
          <a:xfrm>
            <a:off x="2306603" y="1851799"/>
            <a:ext cx="453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/>
              <a:t>Feature wise Percentage of Null Values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1663</Words>
  <Application>Microsoft Office PowerPoint</Application>
  <PresentationFormat>On-screen Show (4:3)</PresentationFormat>
  <Paragraphs>307</Paragraphs>
  <Slides>43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Century Gothic</vt:lpstr>
      <vt:lpstr>Noto Sans Symbols</vt:lpstr>
      <vt:lpstr>Algerian</vt:lpstr>
      <vt:lpstr>Wingdings</vt:lpstr>
      <vt:lpstr>Calibri</vt:lpstr>
      <vt:lpstr>Calibri Light</vt:lpstr>
      <vt:lpstr>Aharoni</vt:lpstr>
      <vt:lpstr>Verdana</vt:lpstr>
      <vt:lpstr>Helvetica Neue</vt:lpstr>
      <vt:lpstr>Arial</vt:lpstr>
      <vt:lpstr>Theme2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done with our data: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abhishek dwivedi</cp:lastModifiedBy>
  <cp:revision>96</cp:revision>
  <dcterms:created xsi:type="dcterms:W3CDTF">2012-08-17T07:00:49Z</dcterms:created>
  <dcterms:modified xsi:type="dcterms:W3CDTF">2023-12-07T11:49:46Z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